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8"/>
  </p:notesMasterIdLst>
  <p:sldIdLst>
    <p:sldId id="306" r:id="rId2"/>
    <p:sldId id="338" r:id="rId3"/>
    <p:sldId id="307" r:id="rId4"/>
    <p:sldId id="369" r:id="rId5"/>
    <p:sldId id="321" r:id="rId6"/>
    <p:sldId id="326" r:id="rId7"/>
    <p:sldId id="322" r:id="rId8"/>
    <p:sldId id="327" r:id="rId9"/>
    <p:sldId id="375" r:id="rId10"/>
    <p:sldId id="376" r:id="rId11"/>
    <p:sldId id="339" r:id="rId12"/>
    <p:sldId id="385" r:id="rId13"/>
    <p:sldId id="343" r:id="rId14"/>
    <p:sldId id="344" r:id="rId15"/>
    <p:sldId id="347" r:id="rId16"/>
    <p:sldId id="356" r:id="rId17"/>
    <p:sldId id="357" r:id="rId18"/>
    <p:sldId id="358" r:id="rId19"/>
    <p:sldId id="360" r:id="rId20"/>
    <p:sldId id="359" r:id="rId21"/>
    <p:sldId id="384" r:id="rId22"/>
    <p:sldId id="374" r:id="rId23"/>
    <p:sldId id="383" r:id="rId24"/>
    <p:sldId id="379" r:id="rId25"/>
    <p:sldId id="370" r:id="rId26"/>
    <p:sldId id="371" r:id="rId27"/>
    <p:sldId id="380" r:id="rId28"/>
    <p:sldId id="372" r:id="rId29"/>
    <p:sldId id="373" r:id="rId30"/>
    <p:sldId id="377" r:id="rId31"/>
    <p:sldId id="378" r:id="rId32"/>
    <p:sldId id="386" r:id="rId33"/>
    <p:sldId id="318" r:id="rId34"/>
    <p:sldId id="320" r:id="rId35"/>
    <p:sldId id="387" r:id="rId36"/>
    <p:sldId id="382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47" autoAdjust="0"/>
    <p:restoredTop sz="90205" autoAdjust="0"/>
  </p:normalViewPr>
  <p:slideViewPr>
    <p:cSldViewPr>
      <p:cViewPr>
        <p:scale>
          <a:sx n="75" d="100"/>
          <a:sy n="75" d="100"/>
        </p:scale>
        <p:origin x="-1176" y="-3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D982B-0744-4C53-9006-ECA48D1E5517}" type="datetimeFigureOut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22507C-1EBF-4E47-A802-F119B4C0B56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47698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Last year, only 30 minutes dedicated to C++ TM Spec.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2507C-1EBF-4E47-A802-F119B4C0B56C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Transactions are to TM as locks are to mutual exclusion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2507C-1EBF-4E47-A802-F119B4C0B56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5381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Locks:</a:t>
            </a:r>
            <a:r>
              <a:rPr lang="en-US" baseline="0" dirty="0" smtClean="0"/>
              <a:t> could make lock() interface in BankAccount, and acquire all locks() before performing transfer(). Problem: must expose implementation details, must acquire locks in some sequential order.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2507C-1EBF-4E47-A802-F119B4C0B56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666901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Locks:</a:t>
            </a:r>
            <a:r>
              <a:rPr lang="en-US" baseline="0" dirty="0" smtClean="0"/>
              <a:t> could make lock() interface in BankAccount, and acquire all locks() before performing transfer(). Problem: must expose implementation details, must acquire locks in some sequential order.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2507C-1EBF-4E47-A802-F119B4C0B56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66690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Locks:</a:t>
            </a:r>
            <a:r>
              <a:rPr lang="en-US" baseline="0" dirty="0" smtClean="0"/>
              <a:t> could make lock() interface in BankAccount, and acquire all locks() before performing transfer(). Problem: must expose implementation details, must acquire locks in some sequential order.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2507C-1EBF-4E47-A802-F119B4C0B56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66690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D3D8A-FB69-4813-88DA-AFCA84E6D5FD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B7E1-32DE-4AB6-B1C4-5A7D68167454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557B8-AEC6-4FE7-9C34-D1570E339A63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>
            <a:lvl1pPr>
              <a:defRPr sz="48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2800">
                <a:solidFill>
                  <a:schemeClr val="tx2">
                    <a:lumMod val="75000"/>
                  </a:schemeClr>
                </a:solidFill>
                <a:latin typeface="+mn-lt"/>
              </a:defRPr>
            </a:lvl2pPr>
            <a:lvl3pPr>
              <a:defRPr sz="2800">
                <a:solidFill>
                  <a:schemeClr val="tx2">
                    <a:lumMod val="75000"/>
                  </a:schemeClr>
                </a:solidFill>
                <a:latin typeface="+mn-lt"/>
              </a:defRPr>
            </a:lvl3pPr>
            <a:lvl4pPr>
              <a:defRPr sz="2800">
                <a:solidFill>
                  <a:schemeClr val="tx2">
                    <a:lumMod val="75000"/>
                  </a:schemeClr>
                </a:solidFill>
                <a:latin typeface="+mn-lt"/>
              </a:defRPr>
            </a:lvl4pPr>
            <a:lvl5pPr>
              <a:defRPr sz="2800">
                <a:solidFill>
                  <a:schemeClr val="tx2">
                    <a:lumMod val="75000"/>
                  </a:schemeClr>
                </a:solidFill>
                <a:latin typeface="+mn-lt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6060A-0AED-4B2A-9D67-278F8A31CA84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BCCD9-4C04-43DE-9855-6E152DD5DAA6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55F8F-B39B-432A-A32E-3B986233C216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E08B7-EC4E-4A72-87FE-C6AD752B9DF3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551C0-2FAF-4320-B4FE-A8AC888FC85C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7DF0D-C742-4FA2-82B4-22EFEAA4C913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7EFB-E6B3-4B5D-BABD-6D0C56D8C229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C19ED-6DAD-4A54-BB02-955ED6F87DC9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8D362F87-F33E-4584-B166-B08DD934EAF0}" type="datetime1">
              <a:rPr lang="en-US" smtClean="0"/>
              <a:pPr/>
              <a:t>5/17/2011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fade/>
  </p:transition>
  <p:hf hd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2">
              <a:lumMod val="75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2">
              <a:lumMod val="75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2">
              <a:lumMod val="75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2">
              <a:lumMod val="75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228600"/>
            <a:ext cx="8686800" cy="1219200"/>
          </a:xfrm>
        </p:spPr>
        <p:txBody>
          <a:bodyPr/>
          <a:lstStyle/>
          <a:p>
            <a:pPr algn="l"/>
            <a:r>
              <a:rPr lang="en-US" sz="3600" b="1" dirty="0" smtClean="0">
                <a:solidFill>
                  <a:schemeClr val="tx2">
                    <a:lumMod val="75000"/>
                  </a:schemeClr>
                </a:solidFill>
              </a:rPr>
              <a:t>The Draft Specification of Transactional Language Constructs for C++</a:t>
            </a:r>
            <a:endParaRPr lang="en-US" sz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5105400"/>
            <a:ext cx="4419600" cy="137160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4000" b="1" i="1" dirty="0" smtClean="0">
                <a:solidFill>
                  <a:schemeClr val="tx2">
                    <a:lumMod val="50000"/>
                  </a:schemeClr>
                </a:solidFill>
                <a:latin typeface="+mn-lt"/>
              </a:rPr>
              <a:t>BoostCon 2011</a:t>
            </a:r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+mn-lt"/>
            </a:endParaRPr>
          </a:p>
          <a:p>
            <a:pPr algn="l"/>
            <a:r>
              <a:rPr lang="en-US" b="1" i="1" dirty="0" smtClean="0">
                <a:solidFill>
                  <a:schemeClr val="tx2">
                    <a:lumMod val="50000"/>
                  </a:schemeClr>
                </a:solidFill>
                <a:latin typeface="+mn-lt"/>
              </a:rPr>
              <a:t>Justin Gottschlich</a:t>
            </a:r>
          </a:p>
          <a:p>
            <a:pPr algn="l"/>
            <a:r>
              <a:rPr lang="en-US" b="1" i="1" dirty="0" smtClean="0">
                <a:solidFill>
                  <a:schemeClr val="tx2">
                    <a:lumMod val="50000"/>
                  </a:schemeClr>
                </a:solidFill>
                <a:latin typeface="+mn-lt"/>
              </a:rPr>
              <a:t>Programming Systems Lab </a:t>
            </a:r>
          </a:p>
          <a:p>
            <a:pPr algn="l"/>
            <a:r>
              <a:rPr lang="en-US" b="1" i="1" dirty="0" smtClean="0">
                <a:solidFill>
                  <a:schemeClr val="tx2">
                    <a:lumMod val="50000"/>
                  </a:schemeClr>
                </a:solidFill>
                <a:latin typeface="+mn-lt"/>
              </a:rPr>
              <a:t>Intel Labs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59165" y="6356350"/>
            <a:ext cx="2847975" cy="365125"/>
          </a:xfrm>
        </p:spPr>
        <p:txBody>
          <a:bodyPr/>
          <a:lstStyle/>
          <a:p>
            <a:r>
              <a:rPr lang="en-US" dirty="0" smtClean="0">
                <a:latin typeface="+mn-lt"/>
              </a:rPr>
              <a:t>Gottschlich</a:t>
            </a:r>
            <a:endParaRPr lang="en-US" dirty="0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43278" y="6356350"/>
            <a:ext cx="561975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28" name="Picture 4" descr="C:\Users\justin\Desktop\1320950_293895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46624" y="1600200"/>
            <a:ext cx="6701976" cy="334494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justin\Desktop\main-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429000" y="5181600"/>
            <a:ext cx="933895" cy="60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5257800" y="5105400"/>
            <a:ext cx="3886200" cy="1524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Courier New" pitchFamily="49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Courier New" pitchFamily="49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Courier New" pitchFamily="49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Courier New" pitchFamily="49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algn="l"/>
            <a:r>
              <a:rPr lang="en-US" sz="3800" b="1" i="1" dirty="0" smtClean="0">
                <a:solidFill>
                  <a:schemeClr val="tx2">
                    <a:lumMod val="50000"/>
                  </a:schemeClr>
                </a:solidFill>
                <a:latin typeface="+mn-lt"/>
              </a:rPr>
              <a:t>Acknowledgements</a:t>
            </a:r>
            <a:endParaRPr lang="en-US" sz="4000" b="1" i="1" dirty="0" smtClean="0">
              <a:solidFill>
                <a:schemeClr val="tx2">
                  <a:lumMod val="50000"/>
                </a:schemeClr>
              </a:solidFill>
              <a:latin typeface="+mn-lt"/>
            </a:endParaRPr>
          </a:p>
          <a:p>
            <a:pPr algn="l"/>
            <a:r>
              <a:rPr lang="en-US" b="1" i="1" dirty="0">
                <a:solidFill>
                  <a:schemeClr val="tx2">
                    <a:lumMod val="50000"/>
                  </a:schemeClr>
                </a:solidFill>
                <a:latin typeface="+mn-lt"/>
              </a:rPr>
              <a:t>Hans </a:t>
            </a:r>
            <a:r>
              <a:rPr lang="en-US" b="1" i="1" dirty="0" smtClean="0">
                <a:solidFill>
                  <a:schemeClr val="tx2">
                    <a:lumMod val="50000"/>
                  </a:schemeClr>
                </a:solidFill>
                <a:latin typeface="+mn-lt"/>
              </a:rPr>
              <a:t>Boehm, Victor Luchangco, Mark </a:t>
            </a:r>
            <a:r>
              <a:rPr lang="en-US" b="1" i="1" dirty="0">
                <a:solidFill>
                  <a:schemeClr val="tx2">
                    <a:lumMod val="50000"/>
                  </a:schemeClr>
                </a:solidFill>
                <a:latin typeface="+mn-lt"/>
              </a:rPr>
              <a:t>Moir, Tatiana Shpeisman, </a:t>
            </a:r>
            <a:r>
              <a:rPr lang="en-US" b="1" i="1" dirty="0" smtClean="0">
                <a:solidFill>
                  <a:schemeClr val="tx2">
                    <a:lumMod val="50000"/>
                  </a:schemeClr>
                </a:solidFill>
                <a:latin typeface="+mn-lt"/>
              </a:rPr>
              <a:t>Michael </a:t>
            </a:r>
            <a:r>
              <a:rPr lang="en-US" b="1" i="1" dirty="0">
                <a:solidFill>
                  <a:schemeClr val="tx2">
                    <a:lumMod val="50000"/>
                  </a:schemeClr>
                </a:solidFill>
                <a:latin typeface="+mn-lt"/>
              </a:rPr>
              <a:t>Wong</a:t>
            </a:r>
            <a:endParaRPr lang="en-US" b="1" dirty="0" smtClean="0">
              <a:solidFill>
                <a:schemeClr val="tx2">
                  <a:lumMod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32449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Composition: Take Two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4800" y="1295400"/>
            <a:ext cx="5029200" cy="4906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Transactions can be combined</a:t>
            </a:r>
          </a:p>
          <a:p>
            <a:r>
              <a:rPr lang="en-US" sz="2400" dirty="0" smtClean="0"/>
              <a:t>Many small txes </a:t>
            </a:r>
            <a:r>
              <a:rPr lang="en-US" sz="2400" dirty="0" smtClean="0">
                <a:sym typeface="Wingdings" pitchFamily="2" charset="2"/>
              </a:rPr>
              <a:t> one big tx</a:t>
            </a:r>
            <a:endParaRPr lang="en-US" sz="2400" dirty="0" smtClean="0"/>
          </a:p>
          <a:p>
            <a:r>
              <a:rPr lang="en-US" sz="2400" dirty="0" smtClean="0"/>
              <a:t>Big tx remains atomic / isolated</a:t>
            </a:r>
          </a:p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325700"/>
            <a:ext cx="3657600" cy="507831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Account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void withdraw(int amt){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__transaction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{ bal_ -= amt;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void deposit(int amt){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__transaction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{ bal_ += amt;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int balance(){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__transaction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{ return bal_;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private: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int bal_;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2762536"/>
            <a:ext cx="3657600" cy="286232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Account chk, sav;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transfer(int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amt)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__transaction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chk.withdraw(amt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sav.deposit(amt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9600" y="3276600"/>
            <a:ext cx="3581400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bal(int &amp;c, int &amp;s)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__transaction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c = chk.balance();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s = sav.balance();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400" y="1773972"/>
            <a:ext cx="7086600" cy="409342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Move $100 from checking to savings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chk.bal_ = 100, sav.bal_ =   0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chk.bal_ =   0, sav.bal_ = 100</a:t>
            </a:r>
          </a:p>
          <a:p>
            <a:endParaRPr lang="en-US" sz="2000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Thread T1              Thread T2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------------------     ------------------ 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                 </a:t>
            </a:r>
            <a:r>
              <a:rPr lang="en-US" sz="20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chk.balance(); // </a:t>
            </a:r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100</a:t>
            </a:r>
            <a:endParaRPr lang="en-US" sz="2000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                 sav.balance(); // 0</a:t>
            </a:r>
            <a:endParaRPr lang="en-US" sz="2000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chk.withdraw(100);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sav.deposit(100);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                 </a:t>
            </a:r>
            <a:r>
              <a:rPr lang="en-US" sz="20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chk.balance(); // 0</a:t>
            </a:r>
          </a:p>
          <a:p>
            <a:r>
              <a:rPr lang="en-US" sz="20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                 sav.balance(); // </a:t>
            </a:r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100</a:t>
            </a:r>
            <a:endParaRPr lang="en-US" sz="2000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3810000" y="4419600"/>
            <a:ext cx="6477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733800" y="5029200"/>
            <a:ext cx="7239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2443691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8" grpId="0" animBg="1"/>
      <p:bldP spid="12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458200" cy="1143000"/>
          </a:xfrm>
        </p:spPr>
        <p:txBody>
          <a:bodyPr/>
          <a:lstStyle/>
          <a:p>
            <a:pPr algn="l"/>
            <a:r>
              <a:rPr lang="en-US" sz="6000" dirty="0" smtClean="0"/>
              <a:t>Making Locks Compose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1417637"/>
            <a:ext cx="3886200" cy="36115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Problems</a:t>
            </a:r>
          </a:p>
          <a:p>
            <a:pPr lvl="1"/>
            <a:r>
              <a:rPr lang="en-US" sz="2400" dirty="0" smtClean="0"/>
              <a:t>Exposes implementation</a:t>
            </a:r>
          </a:p>
          <a:p>
            <a:pPr lvl="1"/>
            <a:r>
              <a:rPr lang="en-US" sz="2400" dirty="0" smtClean="0"/>
              <a:t>Deadlock?</a:t>
            </a:r>
          </a:p>
          <a:p>
            <a:pPr lvl="1"/>
            <a:r>
              <a:rPr lang="en-US" sz="2400" dirty="0" smtClean="0"/>
              <a:t>Degrades to coarse-grained locking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325700"/>
            <a:ext cx="4419600" cy="532453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Account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void withdraw(int amt);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void deposit(int amt);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void lock(); 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void unlock();</a:t>
            </a:r>
            <a:endParaRPr lang="en-US" sz="2000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  <a:p>
            <a:endParaRPr lang="en-US" sz="2000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transfer(int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amt)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chk.lock();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sav.lock();</a:t>
            </a:r>
            <a:endParaRPr lang="en-US" sz="2000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chk.withdraw(amt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sav.deposit(amt);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... // do unlock</a:t>
            </a:r>
            <a:endParaRPr lang="en-US" sz="2000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762000" y="2871850"/>
            <a:ext cx="2438400" cy="6620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762000" y="4648200"/>
            <a:ext cx="2209800" cy="762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 16"/>
          <p:cNvSpPr/>
          <p:nvPr/>
        </p:nvSpPr>
        <p:spPr>
          <a:xfrm>
            <a:off x="2667000" y="4876800"/>
            <a:ext cx="723331" cy="381000"/>
          </a:xfrm>
          <a:custGeom>
            <a:avLst/>
            <a:gdLst>
              <a:gd name="connsiteX0" fmla="*/ 0 w 723331"/>
              <a:gd name="connsiteY0" fmla="*/ 0 h 450376"/>
              <a:gd name="connsiteX1" fmla="*/ 723331 w 723331"/>
              <a:gd name="connsiteY1" fmla="*/ 204716 h 450376"/>
              <a:gd name="connsiteX2" fmla="*/ 0 w 723331"/>
              <a:gd name="connsiteY2" fmla="*/ 450376 h 450376"/>
              <a:gd name="connsiteX3" fmla="*/ 0 w 723331"/>
              <a:gd name="connsiteY3" fmla="*/ 450376 h 450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331" h="450376">
                <a:moveTo>
                  <a:pt x="0" y="0"/>
                </a:moveTo>
                <a:cubicBezTo>
                  <a:pt x="361665" y="64826"/>
                  <a:pt x="723331" y="129653"/>
                  <a:pt x="723331" y="204716"/>
                </a:cubicBezTo>
                <a:cubicBezTo>
                  <a:pt x="723331" y="279779"/>
                  <a:pt x="0" y="450376"/>
                  <a:pt x="0" y="450376"/>
                </a:cubicBezTo>
                <a:lnTo>
                  <a:pt x="0" y="450376"/>
                </a:lnTo>
              </a:path>
            </a:pathLst>
          </a:custGeom>
          <a:ln w="28575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114800" y="4074160"/>
            <a:ext cx="4419600" cy="255454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transfer(int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amt)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sav.lock();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chk.lock();</a:t>
            </a:r>
            <a:endParaRPr lang="en-US" sz="2000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sav.deposit(amt);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chk.withdraw(amt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);</a:t>
            </a:r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</a:t>
            </a:r>
          </a:p>
          <a:p>
            <a:r>
              <a:rPr lang="en-US" sz="2000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... // do unlock</a:t>
            </a:r>
            <a:endParaRPr lang="en-US" sz="2000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819400" y="4876800"/>
            <a:ext cx="18288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2819400" y="4876800"/>
            <a:ext cx="17526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7112540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8" grpId="0" animBg="1"/>
      <p:bldP spid="9" grpId="0" animBg="1"/>
      <p:bldP spid="17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5334000"/>
            <a:ext cx="8229600" cy="76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 smtClean="0"/>
              <a:t>Examples of the C++ TM Spec</a:t>
            </a:r>
            <a:endParaRPr lang="en-US" sz="4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26" name="Picture 2" descr="C:\Research\talk_icons\520688_3339699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90600" y="838200"/>
            <a:ext cx="7099301" cy="38067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0797712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An Interesting Example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3400" y="1620083"/>
            <a:ext cx="4245429" cy="4247317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Id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Id(size_t id) : id_(id) {}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private: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size_t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const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id_;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Account : public Id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Account() : Id(count++) {}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private: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static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size_t count = 0;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953000" y="2107686"/>
            <a:ext cx="3886200" cy="375971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Challenges</a:t>
            </a:r>
          </a:p>
          <a:p>
            <a:pPr lvl="1"/>
            <a:r>
              <a:rPr lang="en-US" sz="2400" dirty="0" smtClean="0"/>
              <a:t>id_ const mem</a:t>
            </a:r>
          </a:p>
          <a:p>
            <a:pPr lvl="1"/>
            <a:r>
              <a:rPr lang="en-US" sz="2400" dirty="0" smtClean="0"/>
              <a:t>count is static (shared memory)</a:t>
            </a:r>
          </a:p>
          <a:p>
            <a:r>
              <a:rPr lang="en-US" sz="3600" dirty="0" smtClean="0"/>
              <a:t>TBoost.STM </a:t>
            </a:r>
            <a:r>
              <a:rPr lang="en-US" sz="3600" b="1" i="1" dirty="0" smtClean="0"/>
              <a:t>cannot</a:t>
            </a:r>
            <a:r>
              <a:rPr lang="en-US" sz="3600" dirty="0" smtClean="0"/>
              <a:t> handle this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05000" y="1371600"/>
            <a:ext cx="6858000" cy="7078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000" b="1" i="1" smtClean="0"/>
              <a:t>How </a:t>
            </a:r>
            <a:r>
              <a:rPr lang="en-US" sz="4000" b="1" i="1" dirty="0" smtClean="0"/>
              <a:t>to make safe using TM?</a:t>
            </a:r>
          </a:p>
        </p:txBody>
      </p:sp>
    </p:spTree>
    <p:extLst>
      <p:ext uri="{BB962C8B-B14F-4D97-AF65-F5344CB8AC3E}">
        <p14:creationId xmlns:p14="http://schemas.microsoft.com/office/powerpoint/2010/main" xmlns="" val="34444076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build="p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C++ TM Spec </a:t>
            </a:r>
            <a:r>
              <a:rPr lang="en-US" b="1" i="1" dirty="0" smtClean="0"/>
              <a:t>Can </a:t>
            </a:r>
            <a:r>
              <a:rPr lang="en-US" sz="4400" dirty="0" smtClean="0"/>
              <a:t>Handle This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1495485"/>
            <a:ext cx="6934200" cy="480131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Id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Id(size_t id) : id_(id) {}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private: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size_t const id_;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Account : public Id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// member initialization atomic / isolated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Account() </a:t>
            </a:r>
            <a:r>
              <a:rPr lang="en-US" b="1" i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__transaction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: Id(count++) { ...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private: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static size_t count = 0;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53000" y="1698010"/>
            <a:ext cx="3639138" cy="249299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800" dirty="0" smtClean="0"/>
              <a:t>When I first saw this, </a:t>
            </a:r>
          </a:p>
          <a:p>
            <a:r>
              <a:rPr lang="en-US" sz="2800" dirty="0" smtClean="0"/>
              <a:t>the only word that </a:t>
            </a:r>
          </a:p>
          <a:p>
            <a:r>
              <a:rPr lang="en-US" sz="2800" dirty="0" smtClean="0"/>
              <a:t>came to mind was</a:t>
            </a:r>
          </a:p>
          <a:p>
            <a:r>
              <a:rPr lang="en-US" sz="7200" dirty="0" smtClean="0"/>
              <a:t>“Wow!”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xmlns="" val="1104999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Optimizing Atomicity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1724085"/>
            <a:ext cx="7543800" cy="452431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Object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// initialization atomic/isolated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Object() </a:t>
            </a:r>
            <a:r>
              <a:rPr lang="en-US" b="1" i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__transaction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: 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arr_(alloc</a:t>
            </a:r>
            <a:r>
              <a:rPr lang="en-US" b="1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_.allocate(someSize))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 ... }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initialization &amp;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assignment atomic/isolated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Object(Object const &amp;rhs) </a:t>
            </a:r>
            <a:r>
              <a:rPr lang="en-US" b="1" i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__transaction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: 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arr_(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alloc_.</a:t>
            </a:r>
            <a:r>
              <a:rPr lang="en-US" b="1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allocate(rhs.arr_, rhs.size_)) {}</a:t>
            </a:r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b="1" dirty="0">
              <a:solidFill>
                <a:schemeClr val="accent5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private: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size_t *</a:t>
            </a:r>
            <a:r>
              <a:rPr lang="en-US" b="1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arr_;</a:t>
            </a:r>
          </a:p>
          <a:p>
            <a:r>
              <a:rPr lang="en-US" b="1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size_t size_;</a:t>
            </a:r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static Allocator&lt;size_t&gt; alloc_;</a:t>
            </a:r>
          </a:p>
          <a:p>
            <a:r>
              <a:rPr lang="en-US" b="1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19801" y="1295400"/>
            <a:ext cx="2743199" cy="193899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000" dirty="0" smtClean="0"/>
              <a:t>Try doing </a:t>
            </a:r>
          </a:p>
          <a:p>
            <a:r>
              <a:rPr lang="en-US" sz="4000" dirty="0" smtClean="0"/>
              <a:t>this with std::mutex</a:t>
            </a:r>
            <a:endParaRPr lang="en-US" sz="9600" dirty="0"/>
          </a:p>
        </p:txBody>
      </p:sp>
      <p:sp>
        <p:nvSpPr>
          <p:cNvPr id="8" name="TextBox 7"/>
          <p:cNvSpPr txBox="1"/>
          <p:nvPr/>
        </p:nvSpPr>
        <p:spPr>
          <a:xfrm>
            <a:off x="457200" y="4535031"/>
            <a:ext cx="7696200" cy="224676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b="1" i="1" dirty="0" smtClean="0"/>
              <a:t>Disclaimer: it can be done. TBoost.STM does it.</a:t>
            </a:r>
          </a:p>
          <a:p>
            <a:endParaRPr lang="en-US" sz="2800" b="1" i="1" dirty="0"/>
          </a:p>
          <a:p>
            <a:r>
              <a:rPr lang="en-US" sz="2800" b="1" i="1" dirty="0" smtClean="0"/>
              <a:t>Challenging to write correctly and efficiently!</a:t>
            </a:r>
          </a:p>
          <a:p>
            <a:endParaRPr lang="en-US" sz="2800" b="1" i="1" dirty="0"/>
          </a:p>
          <a:p>
            <a:r>
              <a:rPr lang="en-US" sz="2800" b="1" i="1" dirty="0" smtClean="0"/>
              <a:t>TM doesn’t unnecessarily limit parallelism.</a:t>
            </a:r>
            <a:endParaRPr lang="en-US" sz="7200" b="1" i="1" dirty="0"/>
          </a:p>
        </p:txBody>
      </p:sp>
      <p:sp>
        <p:nvSpPr>
          <p:cNvPr id="3" name="Oval 2"/>
          <p:cNvSpPr/>
          <p:nvPr/>
        </p:nvSpPr>
        <p:spPr>
          <a:xfrm>
            <a:off x="838200" y="2590800"/>
            <a:ext cx="5181601" cy="1143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609600" y="3733800"/>
            <a:ext cx="7162800" cy="11430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775296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3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A Simple Example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8714" y="1719943"/>
            <a:ext cx="336368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Obj tmp = x * y /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access tmp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81200" y="3886200"/>
            <a:ext cx="6858000" cy="193899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000" b="1" i="1" dirty="0" smtClean="0"/>
              <a:t>Shared access: x, y, z.</a:t>
            </a:r>
          </a:p>
          <a:p>
            <a:endParaRPr lang="en-US" sz="4000" b="1" i="1" dirty="0" smtClean="0"/>
          </a:p>
          <a:p>
            <a:r>
              <a:rPr lang="en-US" sz="4000" b="1" i="1" dirty="0" smtClean="0"/>
              <a:t>How to make safe using TM?</a:t>
            </a:r>
          </a:p>
        </p:txBody>
      </p:sp>
    </p:spTree>
    <p:extLst>
      <p:ext uri="{BB962C8B-B14F-4D97-AF65-F5344CB8AC3E}">
        <p14:creationId xmlns:p14="http://schemas.microsoft.com/office/powerpoint/2010/main" xmlns="" val="356757222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Using TBoost.STM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8714" y="1719943"/>
            <a:ext cx="336368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Obj tmp = x * y /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access tmp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80114" y="1715708"/>
            <a:ext cx="3897086" cy="313932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atomic(t)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Obj tmp = x * y /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// access tmp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}</a:t>
            </a:r>
            <a:endParaRPr lang="en-US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5077361"/>
            <a:ext cx="5181600" cy="13234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000" b="1" i="1" dirty="0" smtClean="0"/>
              <a:t>OK, but can cost performance (long tx).</a:t>
            </a:r>
          </a:p>
        </p:txBody>
      </p:sp>
    </p:spTree>
    <p:extLst>
      <p:ext uri="{BB962C8B-B14F-4D97-AF65-F5344CB8AC3E}">
        <p14:creationId xmlns:p14="http://schemas.microsoft.com/office/powerpoint/2010/main" xmlns="" val="38022907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Using TBoost.STM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8714" y="1719943"/>
            <a:ext cx="336368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Obj tmp = x * y /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access tmp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80114" y="1704822"/>
            <a:ext cx="3897086" cy="369331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Obj tmp;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atomic(t)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tmp = x * y / z;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}</a:t>
            </a:r>
            <a:endParaRPr lang="en-US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access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tmp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5077361"/>
            <a:ext cx="8077200" cy="13234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000" b="1" i="1" dirty="0" smtClean="0"/>
              <a:t>OK, but changes behavior and suffers double assignment penalty.</a:t>
            </a:r>
          </a:p>
        </p:txBody>
      </p:sp>
    </p:spTree>
    <p:extLst>
      <p:ext uri="{BB962C8B-B14F-4D97-AF65-F5344CB8AC3E}">
        <p14:creationId xmlns:p14="http://schemas.microsoft.com/office/powerpoint/2010/main" xmlns="" val="520428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Using TBoost.STM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8714" y="1719943"/>
            <a:ext cx="336368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Obj tmp = x * y /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access tmp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80114" y="1704822"/>
            <a:ext cx="4430486" cy="397031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Obj *tmp;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atomic(t)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tmp = new Obj(x * y / z);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}</a:t>
            </a:r>
            <a:endParaRPr lang="en-US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access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tmp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delete tmp;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5077361"/>
            <a:ext cx="6553200" cy="13234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000" b="1" i="1" dirty="0" smtClean="0"/>
              <a:t>OK, but heap (de)allocation </a:t>
            </a:r>
          </a:p>
          <a:p>
            <a:r>
              <a:rPr lang="en-US" sz="4000" b="1" i="1" dirty="0" smtClean="0"/>
              <a:t>may be slow.</a:t>
            </a:r>
          </a:p>
        </p:txBody>
      </p:sp>
    </p:spTree>
    <p:extLst>
      <p:ext uri="{BB962C8B-B14F-4D97-AF65-F5344CB8AC3E}">
        <p14:creationId xmlns:p14="http://schemas.microsoft.com/office/powerpoint/2010/main" xmlns="" val="2297078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143000"/>
            <a:ext cx="76962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Bridge Boost and C++ TM Spec</a:t>
            </a:r>
          </a:p>
          <a:p>
            <a:pPr lvl="1"/>
            <a:r>
              <a:rPr lang="en-US" dirty="0" smtClean="0"/>
              <a:t>Tutorial of C++ TM Spec</a:t>
            </a:r>
          </a:p>
          <a:p>
            <a:pPr lvl="1"/>
            <a:r>
              <a:rPr lang="en-US" dirty="0" smtClean="0"/>
              <a:t>Solicit feedback, volunteer scribe?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 descr="C:\Users\jegottsc\Desktop\motivation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400" y="3085568"/>
            <a:ext cx="4419600" cy="319621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534400" cy="1143000"/>
          </a:xfrm>
        </p:spPr>
        <p:txBody>
          <a:bodyPr/>
          <a:lstStyle/>
          <a:p>
            <a:pPr algn="l"/>
            <a:r>
              <a:rPr lang="en-US" dirty="0" smtClean="0"/>
              <a:t>Using Transaction Expressions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8714" y="1719943"/>
            <a:ext cx="3363686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Obj tmp = x * y /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access tmp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24000" y="3276600"/>
            <a:ext cx="6705600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Obj tmp =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__transaction (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x * y / z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access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tmp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5540514"/>
            <a:ext cx="8077200" cy="70788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000" b="1" i="1" dirty="0" smtClean="0"/>
              <a:t>Yes! This is exactly what we want.</a:t>
            </a:r>
          </a:p>
        </p:txBody>
      </p:sp>
      <p:sp>
        <p:nvSpPr>
          <p:cNvPr id="9" name="Arc 8"/>
          <p:cNvSpPr/>
          <p:nvPr/>
        </p:nvSpPr>
        <p:spPr>
          <a:xfrm rot="19083894">
            <a:off x="2348193" y="4173803"/>
            <a:ext cx="2667000" cy="1143000"/>
          </a:xfrm>
          <a:prstGeom prst="arc">
            <a:avLst/>
          </a:prstGeom>
          <a:ln w="38100">
            <a:solidFill>
              <a:srgbClr val="FF0000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572000" y="2767280"/>
            <a:ext cx="4293614" cy="13234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000" b="1" i="1" dirty="0" smtClean="0"/>
              <a:t>Note: Assignment outside of tx.</a:t>
            </a:r>
          </a:p>
        </p:txBody>
      </p:sp>
    </p:spTree>
    <p:extLst>
      <p:ext uri="{BB962C8B-B14F-4D97-AF65-F5344CB8AC3E}">
        <p14:creationId xmlns:p14="http://schemas.microsoft.com/office/powerpoint/2010/main" xmlns="" val="64544169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5400" dirty="0" smtClean="0"/>
              <a:t>What About Temporaries?</a:t>
            </a:r>
            <a:endParaRPr lang="en-US" sz="5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21871" y="4191000"/>
            <a:ext cx="4131129" cy="175432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600" b="1" i="1" dirty="0" smtClean="0"/>
              <a:t>Two points:</a:t>
            </a:r>
          </a:p>
          <a:p>
            <a:r>
              <a:rPr lang="en-US" sz="3600" b="1" i="1" dirty="0" smtClean="0"/>
              <a:t>   Programmability</a:t>
            </a:r>
          </a:p>
          <a:p>
            <a:r>
              <a:rPr lang="en-US" sz="3600" b="1" i="1" dirty="0"/>
              <a:t> </a:t>
            </a:r>
            <a:r>
              <a:rPr lang="en-US" sz="3600" b="1" i="1" dirty="0" smtClean="0"/>
              <a:t>  Rvalue references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4671" y="1295400"/>
            <a:ext cx="5807529" cy="258532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Obj tmp = 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__transaction (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x * y / z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access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tmp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10200" y="1600200"/>
            <a:ext cx="3048000" cy="452431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Obj x, y, z;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Obj tmp;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__transaction</a:t>
            </a:r>
          </a:p>
          <a:p>
            <a:r>
              <a:rPr lang="en-US" b="1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tmp = x;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tmp *= y;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tmp /= z;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}</a:t>
            </a:r>
            <a:endParaRPr lang="en-US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access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tmp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delete tmp;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310158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5400" dirty="0" smtClean="0"/>
              <a:t>I/O: No Synchronization</a:t>
            </a:r>
            <a:endParaRPr lang="en-US" sz="5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2514" y="1371600"/>
            <a:ext cx="7935686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cout &lt;&lt; “Hello Concurrent Programming World!” &lt;&lt; endl;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3400" y="2667000"/>
            <a:ext cx="236220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Thread 1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foo();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2668449"/>
            <a:ext cx="236220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Thread 2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foo();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2514" y="3429000"/>
            <a:ext cx="523240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Hello Concurrent Programming World!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Hello Concurrent Programming World!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0400" y="3613666"/>
            <a:ext cx="67818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Hello Hello Concurrent Concurrent Programming Programming World! World!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1000" y="4785717"/>
            <a:ext cx="8458200" cy="707886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...</a:t>
            </a:r>
            <a:r>
              <a:rPr lang="en-US" sz="2000" b="1" i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Hello Concurrent Programming Hell World!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...</a:t>
            </a:r>
          </a:p>
          <a:p>
            <a:pPr algn="ctr"/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(and other fun [and appropriate] variations)</a:t>
            </a:r>
          </a:p>
        </p:txBody>
      </p:sp>
    </p:spTree>
    <p:extLst>
      <p:ext uri="{BB962C8B-B14F-4D97-AF65-F5344CB8AC3E}">
        <p14:creationId xmlns:p14="http://schemas.microsoft.com/office/powerpoint/2010/main" xmlns="" val="47114092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5400" dirty="0" smtClean="0"/>
              <a:t>I/O: Transactions</a:t>
            </a:r>
            <a:endParaRPr lang="en-US" sz="5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2514" y="1371600"/>
            <a:ext cx="7935686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cout &lt;&lt; “Hello Concurrent Programming World!” &lt;&lt; endl;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3400" y="2667000"/>
            <a:ext cx="23622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Thread 1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__transaction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foo();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2668449"/>
            <a:ext cx="23622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Thread 2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__transaction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foo();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3400" y="4267200"/>
            <a:ext cx="3505200" cy="40011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Hello Hello ... </a:t>
            </a:r>
            <a:r>
              <a:rPr lang="en-US" sz="2000" b="1" i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Hello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28800" y="4848761"/>
            <a:ext cx="5867400" cy="132343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000" b="1" i="1" dirty="0" smtClean="0"/>
              <a:t>Three Hello’s?</a:t>
            </a:r>
          </a:p>
          <a:p>
            <a:r>
              <a:rPr lang="en-US" sz="4000" b="1" i="1" dirty="0" smtClean="0"/>
              <a:t>There are only two calls?</a:t>
            </a:r>
          </a:p>
        </p:txBody>
      </p:sp>
    </p:spTree>
    <p:extLst>
      <p:ext uri="{BB962C8B-B14F-4D97-AF65-F5344CB8AC3E}">
        <p14:creationId xmlns:p14="http://schemas.microsoft.com/office/powerpoint/2010/main" xmlns="" val="22106357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2514" y="1808202"/>
            <a:ext cx="7935686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cout &lt;&lt; “Hello Concurrent Programming World!” &lt;&lt; endl;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3399" y="3103602"/>
            <a:ext cx="3956957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Thread 1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__transaction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[[relaxed]]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foo();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8200" y="3105051"/>
            <a:ext cx="38100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Thread 2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__transaction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[[relaxed]]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foo();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8800" y="4743271"/>
            <a:ext cx="52324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Hello Concurrent Programming World!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Hello Concurrent Programming World!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(only possible answer)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7200" y="533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5800"/>
              </a:lnSpc>
              <a:spcBef>
                <a:spcPct val="0"/>
              </a:spcBef>
              <a:buNone/>
              <a:defRPr sz="4800" kern="1200">
                <a:solidFill>
                  <a:schemeClr val="tx2">
                    <a:lumMod val="75000"/>
                  </a:schemeClr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smtClean="0"/>
              <a:t>I/O (or Irrevocable Actions): </a:t>
            </a:r>
            <a:r>
              <a:rPr lang="en-US" dirty="0" smtClean="0"/>
              <a:t>Relaxed Transactions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953680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5400" dirty="0" smtClean="0"/>
              <a:t>Existing Lock-Based Code</a:t>
            </a:r>
            <a:endParaRPr lang="en-US" sz="5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191000" y="1325700"/>
            <a:ext cx="4648200" cy="50167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BankAccount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assume lock-based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void withdraw(int amt);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void deposit(int amt);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transfer(int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amt)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__transaction [[relaxed]]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{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chk.withdraw(amt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sav.deposit(amt);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52400" y="1493837"/>
            <a:ext cx="3886200" cy="36115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Prevents interference from other txes</a:t>
            </a:r>
          </a:p>
          <a:p>
            <a:r>
              <a:rPr lang="en-US" sz="2800" dirty="0" smtClean="0"/>
              <a:t>Does </a:t>
            </a:r>
            <a:r>
              <a:rPr lang="en-US" sz="2800" b="1" i="1" dirty="0" smtClean="0"/>
              <a:t>not </a:t>
            </a:r>
            <a:r>
              <a:rPr lang="en-US" sz="2800" dirty="0" smtClean="0"/>
              <a:t>make </a:t>
            </a:r>
            <a:r>
              <a:rPr lang="en-US" sz="2800" smtClean="0"/>
              <a:t>transfer atomic</a:t>
            </a:r>
            <a:endParaRPr lang="en-US" sz="2800" dirty="0" smtClean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388797" y="5340967"/>
            <a:ext cx="18288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49547" y="4876800"/>
            <a:ext cx="3060453" cy="138499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visible to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non-transactional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operations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2789291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build="p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Locks and Txes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325700"/>
            <a:ext cx="4648200" cy="535531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BankAccount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void withdraw(int amt);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void deposit(int amt);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void lock(); void unlock();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transfer(int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amt)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__transaction [[relaxed]]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chk.lock();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sav.lock();</a:t>
            </a:r>
            <a:endParaRPr lang="en-US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checking.withdraw(amt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savings.deposit(amt);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// unlock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105400" y="1219200"/>
            <a:ext cx="3886200" cy="36115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Prevents </a:t>
            </a:r>
            <a:r>
              <a:rPr lang="en-US" sz="2800" smtClean="0"/>
              <a:t>transaction interference</a:t>
            </a:r>
          </a:p>
          <a:p>
            <a:r>
              <a:rPr lang="en-US" sz="2800" smtClean="0"/>
              <a:t>Prevents lock interference</a:t>
            </a:r>
            <a:endParaRPr lang="en-US" sz="28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4965677" y="4648200"/>
            <a:ext cx="3377848" cy="95410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atomic with respect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to txes and locks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9" name="Right Brace 8"/>
          <p:cNvSpPr/>
          <p:nvPr/>
        </p:nvSpPr>
        <p:spPr>
          <a:xfrm>
            <a:off x="4432277" y="4267200"/>
            <a:ext cx="457200" cy="1676400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407936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uiExpand="1" build="p"/>
      <p:bldP spid="8" grpId="0" animBg="1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Not Relax, By Default?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3837"/>
            <a:ext cx="8229600" cy="490696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Relaxed </a:t>
            </a:r>
            <a:r>
              <a:rPr lang="en-US" sz="3600" smtClean="0"/>
              <a:t>transactions </a:t>
            </a:r>
            <a:r>
              <a:rPr lang="en-US" sz="3600" smtClean="0"/>
              <a:t>may execute </a:t>
            </a:r>
            <a:r>
              <a:rPr lang="en-US" sz="3600" dirty="0" smtClean="0"/>
              <a:t>serially (</a:t>
            </a:r>
            <a:r>
              <a:rPr lang="en-US" sz="3600" smtClean="0"/>
              <a:t>isolated)</a:t>
            </a:r>
            <a:endParaRPr lang="en-US" sz="3600" dirty="0" smtClean="0"/>
          </a:p>
          <a:p>
            <a:endParaRPr lang="en-US" sz="3600" dirty="0" smtClean="0"/>
          </a:p>
          <a:p>
            <a:r>
              <a:rPr lang="en-US" sz="3600" dirty="0" smtClean="0"/>
              <a:t>Can </a:t>
            </a:r>
            <a:r>
              <a:rPr lang="en-US" sz="3600" smtClean="0"/>
              <a:t>degrade performance</a:t>
            </a:r>
            <a:endParaRPr lang="en-US" sz="3600" dirty="0" smtClean="0"/>
          </a:p>
          <a:p>
            <a:endParaRPr lang="en-US" sz="3600" dirty="0"/>
          </a:p>
          <a:p>
            <a:r>
              <a:rPr lang="en-US" sz="3600" dirty="0" smtClean="0"/>
              <a:t>But ... is there any argument for defaulting to relaxed transactions?</a:t>
            </a: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886083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But Couldn’t TBoost.STM 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4267200" cy="490696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Yes, it could</a:t>
            </a:r>
          </a:p>
          <a:p>
            <a:pPr lvl="1"/>
            <a:r>
              <a:rPr lang="en-US" sz="2400" dirty="0" smtClean="0"/>
              <a:t>Transactions + Locks</a:t>
            </a:r>
          </a:p>
          <a:p>
            <a:pPr lvl="1"/>
            <a:r>
              <a:rPr lang="en-US" sz="2400" dirty="0" smtClean="0"/>
              <a:t>Atomic and isolated</a:t>
            </a:r>
          </a:p>
          <a:p>
            <a:pPr lvl="1"/>
            <a:endParaRPr lang="en-US" sz="2400" dirty="0" smtClean="0"/>
          </a:p>
          <a:p>
            <a:r>
              <a:rPr lang="en-US" sz="3200" dirty="0" smtClean="0"/>
              <a:t>So, why not Spec?</a:t>
            </a:r>
          </a:p>
          <a:p>
            <a:pPr lvl="1"/>
            <a:r>
              <a:rPr lang="en-US" sz="2400" dirty="0" smtClean="0"/>
              <a:t>TBoost.STM’s solution doesn’t </a:t>
            </a:r>
            <a:r>
              <a:rPr lang="en-US" sz="2400" b="1" dirty="0" smtClean="0"/>
              <a:t>generalize</a:t>
            </a:r>
            <a:r>
              <a:rPr lang="en-US" sz="2400" dirty="0" smtClean="0"/>
              <a:t> well</a:t>
            </a:r>
          </a:p>
          <a:p>
            <a:pPr lvl="1"/>
            <a:r>
              <a:rPr lang="en-US" sz="2400" dirty="0" smtClean="0"/>
              <a:t>Ongoing discussion</a:t>
            </a:r>
          </a:p>
          <a:p>
            <a:pPr lvl="1"/>
            <a:r>
              <a:rPr lang="en-US" sz="2400" dirty="0" smtClean="0"/>
              <a:t>Proposing </a:t>
            </a:r>
            <a:r>
              <a:rPr lang="en-US" sz="2400" b="1" dirty="0" smtClean="0"/>
              <a:t>tm_lock</a:t>
            </a:r>
            <a:endParaRPr lang="en-US" sz="24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0" y="1495485"/>
            <a:ext cx="4419600" cy="507831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BankAccount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void withdraw(int amt);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void deposit(int amt);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void lock(); void unlock();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  <a:p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transfer(int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amt)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atomic(t)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t.conflict(chk.lock());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t.conflict(sav.lock());</a:t>
            </a:r>
            <a:endParaRPr lang="en-US" b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chk.withdraw(amt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sav.deposit(amt);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566422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As an Author of TBoost.STM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Important notes:</a:t>
            </a:r>
          </a:p>
          <a:p>
            <a:pPr lvl="1"/>
            <a:r>
              <a:rPr lang="en-US" dirty="0" smtClean="0"/>
              <a:t>TBoost.STM limited to small space</a:t>
            </a:r>
          </a:p>
          <a:p>
            <a:pPr lvl="2"/>
            <a:r>
              <a:rPr lang="en-US" dirty="0" smtClean="0"/>
              <a:t>C++ TM Spec is not</a:t>
            </a:r>
          </a:p>
          <a:p>
            <a:pPr lvl="1"/>
            <a:r>
              <a:rPr lang="en-US" dirty="0" smtClean="0"/>
              <a:t>TBoost.STM had code bloat</a:t>
            </a:r>
          </a:p>
          <a:p>
            <a:pPr lvl="2"/>
            <a:r>
              <a:rPr lang="en-US" dirty="0" smtClean="0"/>
              <a:t>C++ TM Spec does not</a:t>
            </a:r>
          </a:p>
          <a:p>
            <a:pPr lvl="1"/>
            <a:r>
              <a:rPr lang="en-US" dirty="0" smtClean="0"/>
              <a:t>Simple behavior is complex</a:t>
            </a:r>
          </a:p>
          <a:p>
            <a:pPr lvl="2"/>
            <a:r>
              <a:rPr lang="en-US" dirty="0" smtClean="0"/>
              <a:t>C++ TM Spec it isn’t</a:t>
            </a:r>
          </a:p>
          <a:p>
            <a:r>
              <a:rPr lang="en-US" dirty="0" smtClean="0"/>
              <a:t>Point:</a:t>
            </a:r>
          </a:p>
          <a:p>
            <a:pPr lvl="1"/>
            <a:r>
              <a:rPr lang="en-US" dirty="0" smtClean="0"/>
              <a:t>C++ TM Spec handles many things elegantly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966972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Outline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737" y="4191000"/>
            <a:ext cx="8229600" cy="2209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TM and the C++ TM Spec</a:t>
            </a:r>
          </a:p>
          <a:p>
            <a:pPr lvl="1"/>
            <a:r>
              <a:rPr lang="en-US" dirty="0" smtClean="0"/>
              <a:t>Violations, TM, and examples</a:t>
            </a:r>
          </a:p>
          <a:p>
            <a:pPr lvl="1"/>
            <a:r>
              <a:rPr lang="en-US" dirty="0" smtClean="0"/>
              <a:t>Achievements and future work</a:t>
            </a:r>
          </a:p>
          <a:p>
            <a:r>
              <a:rPr lang="en-US" smtClean="0"/>
              <a:t>Audience discussion throughout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050" name="Picture 2" descr="C:\Research\talk_icons\dreamstime_853438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335846"/>
            <a:ext cx="5562600" cy="2474153"/>
          </a:xfrm>
          <a:prstGeom prst="rect">
            <a:avLst/>
          </a:prstGeom>
          <a:ln w="12700">
            <a:solidFill>
              <a:schemeClr val="tx2">
                <a:lumMod val="75000"/>
              </a:schemeClr>
            </a:solidFill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2699005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But What About Exceptions?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382000" cy="2971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Last year</a:t>
            </a:r>
          </a:p>
          <a:p>
            <a:pPr lvl="1"/>
            <a:r>
              <a:rPr lang="en-US" dirty="0" smtClean="0"/>
              <a:t>Only throw scalar (integral) exceptions from transactions</a:t>
            </a:r>
          </a:p>
          <a:p>
            <a:pPr lvl="1"/>
            <a:r>
              <a:rPr lang="en-US" dirty="0" smtClean="0"/>
              <a:t>Valid </a:t>
            </a:r>
            <a:r>
              <a:rPr lang="en-US" smtClean="0"/>
              <a:t>concern!</a:t>
            </a:r>
            <a:endParaRPr lang="en-US" dirty="0" smtClean="0"/>
          </a:p>
          <a:p>
            <a:r>
              <a:rPr lang="en-US" dirty="0" smtClean="0"/>
              <a:t>Point:</a:t>
            </a:r>
          </a:p>
          <a:p>
            <a:pPr lvl="1"/>
            <a:r>
              <a:rPr lang="en-US" smtClean="0"/>
              <a:t>Restricted only </a:t>
            </a:r>
            <a:r>
              <a:rPr lang="en-US" dirty="0" smtClean="0"/>
              <a:t>when </a:t>
            </a:r>
            <a:r>
              <a:rPr lang="en-US" b="1" i="1" dirty="0" smtClean="0">
                <a:solidFill>
                  <a:srgbClr val="FF0000"/>
                </a:solidFill>
              </a:rPr>
              <a:t>canceling</a:t>
            </a:r>
            <a:r>
              <a:rPr lang="en-US" dirty="0" smtClean="0">
                <a:solidFill>
                  <a:srgbClr val="FF0000"/>
                </a:solidFill>
              </a:rPr>
              <a:t> / </a:t>
            </a:r>
            <a:r>
              <a:rPr lang="en-US" b="1" i="1" dirty="0" smtClean="0">
                <a:solidFill>
                  <a:srgbClr val="FF0000"/>
                </a:solidFill>
              </a:rPr>
              <a:t>aborting</a:t>
            </a:r>
            <a:r>
              <a:rPr lang="en-US" b="1" i="1" dirty="0" smtClean="0"/>
              <a:t> </a:t>
            </a:r>
            <a:r>
              <a:rPr lang="en-US" dirty="0" smtClean="0"/>
              <a:t>transactions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057400" y="4267200"/>
            <a:ext cx="5943600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foo()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__transaction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...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throw </a:t>
            </a:r>
            <a:r>
              <a:rPr lang="en-US" b="1" i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&lt;insert anything here&gt;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00600" y="4648200"/>
            <a:ext cx="2895600" cy="58477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smtClean="0"/>
              <a:t>Perfectly legal!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32302792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Restrict Exceptions?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5800" y="1495485"/>
            <a:ext cx="5105400" cy="369331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try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__transaction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...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__transaction_cancel 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   throw TxException(txState);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catch (TxException &amp;e)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cout &lt;&lt; e.state();  </a:t>
            </a:r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// CRASH!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8" name="Arc 7"/>
          <p:cNvSpPr/>
          <p:nvPr/>
        </p:nvSpPr>
        <p:spPr>
          <a:xfrm>
            <a:off x="2743200" y="4724400"/>
            <a:ext cx="1524000" cy="1066800"/>
          </a:xfrm>
          <a:prstGeom prst="arc">
            <a:avLst/>
          </a:prstGeom>
          <a:ln w="25400">
            <a:solidFill>
              <a:srgbClr val="FF0000"/>
            </a:solidFill>
            <a:head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76600" y="5257800"/>
            <a:ext cx="3869970" cy="10772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dirty="0" smtClean="0"/>
              <a:t>Accessing state that </a:t>
            </a:r>
          </a:p>
          <a:p>
            <a:r>
              <a:rPr lang="en-US" sz="3200" dirty="0" smtClean="0"/>
              <a:t>no longer exists.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191000" y="1676400"/>
            <a:ext cx="4724400" cy="10772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/>
              <a:t>Is there a better solution?</a:t>
            </a:r>
          </a:p>
          <a:p>
            <a:r>
              <a:rPr lang="en-US" sz="3200" dirty="0" smtClean="0"/>
              <a:t>Let’s find one together.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xmlns="" val="24533019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5257800"/>
            <a:ext cx="8229600" cy="76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 smtClean="0"/>
              <a:t>Summary of the C++ TM Spec</a:t>
            </a:r>
            <a:endParaRPr lang="en-US" sz="4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999023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C++ TM Specification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3733800"/>
            <a:ext cx="7315200" cy="2362200"/>
          </a:xfrm>
        </p:spPr>
        <p:txBody>
          <a:bodyPr>
            <a:noAutofit/>
          </a:bodyPr>
          <a:lstStyle/>
          <a:p>
            <a:r>
              <a:rPr lang="en-US" dirty="0" smtClean="0"/>
              <a:t>Goals</a:t>
            </a:r>
          </a:p>
          <a:p>
            <a:pPr lvl="1"/>
            <a:r>
              <a:rPr lang="en-US" dirty="0" smtClean="0"/>
              <a:t>Unified C++ compiler support for TM</a:t>
            </a:r>
          </a:p>
          <a:p>
            <a:pPr lvl="2"/>
            <a:r>
              <a:rPr lang="en-US" dirty="0" smtClean="0"/>
              <a:t>IBM, Intel, HP, Oracle, </a:t>
            </a:r>
            <a:r>
              <a:rPr lang="en-US" dirty="0"/>
              <a:t>Red </a:t>
            </a:r>
            <a:r>
              <a:rPr lang="en-US" dirty="0" smtClean="0"/>
              <a:t>Hat</a:t>
            </a:r>
            <a:endParaRPr lang="en-US" dirty="0"/>
          </a:p>
          <a:p>
            <a:pPr lvl="1"/>
            <a:r>
              <a:rPr lang="en-US" dirty="0" smtClean="0"/>
              <a:t>Standard C++ integration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3074" name="Picture 2" descr="C:\Users\justin\Desktop\892847_7100936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295400"/>
            <a:ext cx="4173272" cy="295317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9586717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600" dirty="0" smtClean="0"/>
              <a:t>Achievements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848600" cy="5410200"/>
          </a:xfrm>
        </p:spPr>
        <p:txBody>
          <a:bodyPr>
            <a:normAutofit/>
          </a:bodyPr>
          <a:lstStyle/>
          <a:p>
            <a:r>
              <a:rPr lang="en-US" dirty="0" smtClean="0"/>
              <a:t>Baseline TM characteristics:</a:t>
            </a:r>
          </a:p>
          <a:p>
            <a:pPr lvl="1"/>
            <a:r>
              <a:rPr lang="en-US" dirty="0" smtClean="0"/>
              <a:t>atomicity, isolation, composition</a:t>
            </a:r>
          </a:p>
          <a:p>
            <a:r>
              <a:rPr lang="en-US" dirty="0" smtClean="0"/>
              <a:t>Integrates with C++0x memory model</a:t>
            </a:r>
          </a:p>
          <a:p>
            <a:r>
              <a:rPr lang="en-US" dirty="0" smtClean="0"/>
              <a:t>Supports important corner cases</a:t>
            </a:r>
          </a:p>
          <a:p>
            <a:r>
              <a:rPr lang="en-US" dirty="0" smtClean="0"/>
              <a:t>Supports I/O and irrevocable actions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058914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Open / Future Work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4724400" cy="48006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Exception handling model</a:t>
            </a:r>
          </a:p>
          <a:p>
            <a:endParaRPr lang="en-US" dirty="0" smtClean="0"/>
          </a:p>
          <a:p>
            <a:r>
              <a:rPr lang="en-US" dirty="0" smtClean="0"/>
              <a:t>Transaction and lock interaction</a:t>
            </a:r>
          </a:p>
          <a:p>
            <a:endParaRPr lang="en-US" dirty="0" smtClean="0"/>
          </a:p>
          <a:p>
            <a:r>
              <a:rPr lang="en-US" dirty="0" smtClean="0"/>
              <a:t>Dynamic errors</a:t>
            </a:r>
          </a:p>
          <a:p>
            <a:endParaRPr lang="en-US" dirty="0" smtClean="0"/>
          </a:p>
          <a:p>
            <a:r>
              <a:rPr lang="en-US" dirty="0" smtClean="0"/>
              <a:t>Use cases</a:t>
            </a:r>
          </a:p>
          <a:p>
            <a:pPr lvl="1"/>
            <a:r>
              <a:rPr lang="en-US" sz="3200" dirty="0"/>
              <a:t>N</a:t>
            </a:r>
            <a:r>
              <a:rPr lang="en-US" sz="3200" dirty="0" smtClean="0"/>
              <a:t>eed your feedback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6" name="Picture 2" descr="C:\Users\justin\Desktop\1168917_3493392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74486" y="1114514"/>
            <a:ext cx="3964714" cy="528628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7330869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05400"/>
            <a:ext cx="8229600" cy="1143000"/>
          </a:xfrm>
        </p:spPr>
        <p:txBody>
          <a:bodyPr/>
          <a:lstStyle/>
          <a:p>
            <a:pPr algn="l"/>
            <a:r>
              <a:rPr lang="en-US" sz="6000" dirty="0" smtClean="0"/>
              <a:t/>
            </a:r>
            <a:br>
              <a:rPr lang="en-US" sz="6000" dirty="0" smtClean="0"/>
            </a:br>
            <a:r>
              <a:rPr lang="en-US" sz="6000" dirty="0" smtClean="0"/>
              <a:t/>
            </a:r>
            <a:br>
              <a:rPr lang="en-US" sz="6000" dirty="0" smtClean="0"/>
            </a:br>
            <a:r>
              <a:rPr lang="en-US" dirty="0" smtClean="0"/>
              <a:t>justin.e.gottschlich@intel.com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1026" name="Picture 2" descr="C:\Research\talks\2011\2011.5.boostCon\main-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467600" y="4724400"/>
            <a:ext cx="977900" cy="63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274637"/>
            <a:ext cx="8229600" cy="4906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smtClean="0"/>
              <a:t>Questions?</a:t>
            </a:r>
            <a:r>
              <a:rPr lang="en-US" sz="6000" dirty="0"/>
              <a:t> </a:t>
            </a:r>
            <a:r>
              <a:rPr lang="en-US" sz="5400" smtClean="0"/>
              <a:t>Use Cases?</a:t>
            </a:r>
            <a:endParaRPr lang="en-US" sz="5400" dirty="0" smtClean="0"/>
          </a:p>
        </p:txBody>
      </p:sp>
      <p:pic>
        <p:nvPicPr>
          <p:cNvPr id="2050" name="Picture 2" descr="C:\Research\talk_icons\1009934_61187394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600200"/>
            <a:ext cx="33147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6647494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pPr algn="l"/>
            <a:r>
              <a:rPr lang="en-US" sz="6000" dirty="0" smtClean="0"/>
              <a:t>Concurrency Violations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7315200" cy="3810000"/>
          </a:xfrm>
        </p:spPr>
        <p:txBody>
          <a:bodyPr>
            <a:normAutofit lnSpcReduction="10000"/>
          </a:bodyPr>
          <a:lstStyle/>
          <a:p>
            <a:r>
              <a:rPr lang="en-US" sz="4400" dirty="0" smtClean="0">
                <a:solidFill>
                  <a:schemeClr val="accent1">
                    <a:lumMod val="50000"/>
                  </a:schemeClr>
                </a:solidFill>
              </a:rPr>
              <a:t>Data race</a:t>
            </a:r>
          </a:p>
          <a:p>
            <a:r>
              <a:rPr lang="en-US" sz="4400" dirty="0" smtClean="0">
                <a:solidFill>
                  <a:schemeClr val="accent1">
                    <a:lumMod val="50000"/>
                  </a:schemeClr>
                </a:solidFill>
              </a:rPr>
              <a:t>Atomicity violation</a:t>
            </a:r>
          </a:p>
          <a:p>
            <a:r>
              <a:rPr lang="en-US" sz="4400" dirty="0" smtClean="0">
                <a:solidFill>
                  <a:schemeClr val="accent1">
                    <a:lumMod val="50000"/>
                  </a:schemeClr>
                </a:solidFill>
              </a:rPr>
              <a:t>Order violation</a:t>
            </a:r>
          </a:p>
          <a:p>
            <a:r>
              <a:rPr lang="en-US" sz="4400" dirty="0" smtClean="0">
                <a:solidFill>
                  <a:schemeClr val="accent1">
                    <a:lumMod val="50000"/>
                  </a:schemeClr>
                </a:solidFill>
              </a:rPr>
              <a:t>Deadlock</a:t>
            </a:r>
          </a:p>
          <a:p>
            <a:r>
              <a:rPr lang="en-US" sz="4400" dirty="0" smtClean="0">
                <a:solidFill>
                  <a:schemeClr val="accent1">
                    <a:lumMod val="50000"/>
                  </a:schemeClr>
                </a:solidFill>
              </a:rPr>
              <a:t>Livelock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6" name="Picture 2" descr="C:\Research\talk_icons\iStock_000004097028XSmall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267200" y="3489835"/>
            <a:ext cx="4359274" cy="290761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8148522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TM in a Nutshell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46237"/>
            <a:ext cx="4876800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What is TM?</a:t>
            </a:r>
          </a:p>
          <a:p>
            <a:pPr lvl="1"/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</a:rPr>
              <a:t>Open-ended</a:t>
            </a:r>
            <a:r>
              <a:rPr lang="en-US" sz="32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3200" dirty="0" smtClean="0"/>
              <a:t>concurrency control paradigm</a:t>
            </a:r>
          </a:p>
          <a:p>
            <a:pPr lvl="1"/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</a:rPr>
              <a:t>Transactions</a:t>
            </a:r>
          </a:p>
          <a:p>
            <a:pPr lvl="1"/>
            <a:r>
              <a:rPr lang="en-US" sz="3200" dirty="0" smtClean="0"/>
              <a:t>Guarantees 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</a:rPr>
              <a:t>atomicity </a:t>
            </a:r>
            <a:r>
              <a:rPr lang="en-US" sz="3200" dirty="0" smtClean="0"/>
              <a:t>and 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</a:rPr>
              <a:t>isolation</a:t>
            </a:r>
          </a:p>
          <a:p>
            <a:pPr lvl="1"/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</a:rPr>
              <a:t>Composable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6" name="Picture 2" descr="C:\Users\justin\Desktop\789597_4114962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392182" y="1371600"/>
            <a:ext cx="3142218" cy="47244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5203572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TM is Open-Ended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417636"/>
            <a:ext cx="7772400" cy="4906963"/>
          </a:xfrm>
        </p:spPr>
        <p:txBody>
          <a:bodyPr>
            <a:noAutofit/>
          </a:bodyPr>
          <a:lstStyle/>
          <a:p>
            <a:r>
              <a:rPr lang="en-US" sz="3200" dirty="0" smtClean="0"/>
              <a:t>Optimistic (speculative), pessimistic</a:t>
            </a:r>
          </a:p>
          <a:p>
            <a:r>
              <a:rPr lang="en-US" sz="3200" dirty="0" smtClean="0"/>
              <a:t>Non-blocking, lock-based</a:t>
            </a:r>
          </a:p>
          <a:p>
            <a:r>
              <a:rPr lang="en-US" sz="3200" dirty="0" smtClean="0"/>
              <a:t>Parallel, distributed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26" name="Picture 2" descr="C:\Users\jegottsc\Desktop\open_ende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38400" y="3276600"/>
            <a:ext cx="4419600" cy="33147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872185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TM Uses Transactions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70037"/>
            <a:ext cx="4191000" cy="490696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Finite sequence of operations</a:t>
            </a:r>
          </a:p>
          <a:p>
            <a:r>
              <a:rPr lang="en-US" sz="3600" dirty="0" smtClean="0"/>
              <a:t>Begin, commit, cancel / abort</a:t>
            </a: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446078" y="2438400"/>
            <a:ext cx="4088322" cy="317009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x == 0, y == 1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swap(int &amp;x, int &amp;y)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__transaction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int tmp = x;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x = y;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y = tmp;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 // x == 1, y == 0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835998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Atomicity and Isolation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3988878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Atomic</a:t>
            </a:r>
            <a:endParaRPr lang="en-US" dirty="0"/>
          </a:p>
          <a:p>
            <a:pPr lvl="1"/>
            <a:r>
              <a:rPr lang="en-US" dirty="0" smtClean="0"/>
              <a:t>All or nothing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Isolated</a:t>
            </a:r>
          </a:p>
          <a:p>
            <a:pPr lvl="1"/>
            <a:r>
              <a:rPr lang="en-US" dirty="0" smtClean="0"/>
              <a:t>State prior to commit is invisible</a:t>
            </a:r>
          </a:p>
          <a:p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17478" y="1524000"/>
            <a:ext cx="4088322" cy="317009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// x == 0, y == 1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swap(int &amp;x, int &amp;y)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__transaction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int tmp = x;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x = y;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y = tmp;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 // x == 1, y == 0;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276600" y="3559628"/>
            <a:ext cx="18288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57200" y="2819400"/>
            <a:ext cx="2808782" cy="13849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x = 1, y = 1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invisible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wrt transactions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72400" y="3086100"/>
            <a:ext cx="1282723" cy="52322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atomic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13" name="Right Brace 12"/>
          <p:cNvSpPr/>
          <p:nvPr/>
        </p:nvSpPr>
        <p:spPr>
          <a:xfrm>
            <a:off x="7239000" y="2514600"/>
            <a:ext cx="457200" cy="1676400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443123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9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4953000" y="1295400"/>
            <a:ext cx="3581400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int Account::balance()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lock(l_);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int val = bal_;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unlock(l_);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return val;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6000" dirty="0" smtClean="0"/>
              <a:t>Composition</a:t>
            </a:r>
            <a:endParaRPr lang="en-US" sz="6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Gottschlich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325700"/>
            <a:ext cx="4267200" cy="507831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class Account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public: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void withdraw(int amt)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lock(l_);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bal_ -= amt;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unlock(l_);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void deposit(int amt)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{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lock(l_);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   bal_ += amt;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unlock(l_);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}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private: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int bal_; lock l_;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53000" y="3352800"/>
            <a:ext cx="3581400" cy="341632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Account chk, sav;</a:t>
            </a:r>
          </a:p>
          <a:p>
            <a:endParaRPr lang="en-US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transfer(int amt)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chk.withdraw(amt);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sav.deposit(amt);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void bal(int &amp;c, int &amp;s)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c = chk.balance();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s = sav.balance();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4400" y="1295400"/>
            <a:ext cx="7162800" cy="50167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Initial state: chk.bal_ = 100;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               sav.bal_ =   0;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//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Move $100 from checking to savings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chk.bal_ = 100, sav.bal_ =   0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// chk.bal_ =   0, sav.bal_ = 100</a:t>
            </a:r>
          </a:p>
          <a:p>
            <a:endParaRPr lang="en-US" sz="2000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2000" b="1" dirty="0" smtClean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Thread T1              Thread T2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------------------     ------------------ 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chk.withdraw(100);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                    chk.balance(); // 0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                     sav.balance(); // 0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  sav.deposit(100);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Courier New" pitchFamily="49" charset="0"/>
              <a:cs typeface="Courier New" pitchFamily="49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914400" y="4038600"/>
            <a:ext cx="338554" cy="2209800"/>
            <a:chOff x="-626477" y="3124200"/>
            <a:chExt cx="338554" cy="2209800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-457200" y="3124200"/>
              <a:ext cx="0" cy="2209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 rot="16200000">
              <a:off x="-806991" y="4096170"/>
              <a:ext cx="699582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50000"/>
                    </a:schemeClr>
                  </a:solidFill>
                  <a:latin typeface="Courier New" pitchFamily="49" charset="0"/>
                  <a:cs typeface="Courier New" pitchFamily="49" charset="0"/>
                </a:rPr>
                <a:t>time</a:t>
              </a:r>
              <a:endParaRPr lang="en-US" b="1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cxnSp>
        <p:nvCxnSpPr>
          <p:cNvPr id="12" name="Straight Arrow Connector 11"/>
          <p:cNvCxnSpPr/>
          <p:nvPr/>
        </p:nvCxnSpPr>
        <p:spPr>
          <a:xfrm>
            <a:off x="4343400" y="4876800"/>
            <a:ext cx="533400" cy="2331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267200" y="5444384"/>
            <a:ext cx="609600" cy="24555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0037613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 animBg="1"/>
      <p:bldP spid="9" grpId="0" animBg="1"/>
      <p:bldP spid="13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华文楷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>
    <a:lnDef>
      <a:spPr>
        <a:ln w="25400"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13007</TotalTime>
  <Words>2293</Words>
  <Application>Microsoft Office PowerPoint</Application>
  <PresentationFormat>On-screen Show (4:3)</PresentationFormat>
  <Paragraphs>678</Paragraphs>
  <Slides>36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Executive</vt:lpstr>
      <vt:lpstr>The Draft Specification of Transactional Language Constructs for C++</vt:lpstr>
      <vt:lpstr>Motivation</vt:lpstr>
      <vt:lpstr>Outline</vt:lpstr>
      <vt:lpstr>Concurrency Violations</vt:lpstr>
      <vt:lpstr>TM in a Nutshell</vt:lpstr>
      <vt:lpstr>TM is Open-Ended</vt:lpstr>
      <vt:lpstr>TM Uses Transactions</vt:lpstr>
      <vt:lpstr>Atomicity and Isolation</vt:lpstr>
      <vt:lpstr>Composition</vt:lpstr>
      <vt:lpstr>Composition: Take Two</vt:lpstr>
      <vt:lpstr>Making Locks Compose</vt:lpstr>
      <vt:lpstr>Slide 12</vt:lpstr>
      <vt:lpstr>An Interesting Example</vt:lpstr>
      <vt:lpstr>C++ TM Spec Can Handle This</vt:lpstr>
      <vt:lpstr>Optimizing Atomicity</vt:lpstr>
      <vt:lpstr>A Simple Example</vt:lpstr>
      <vt:lpstr>Using TBoost.STM</vt:lpstr>
      <vt:lpstr>Using TBoost.STM</vt:lpstr>
      <vt:lpstr>Using TBoost.STM</vt:lpstr>
      <vt:lpstr>Using Transaction Expressions</vt:lpstr>
      <vt:lpstr>What About Temporaries?</vt:lpstr>
      <vt:lpstr>I/O: No Synchronization</vt:lpstr>
      <vt:lpstr>I/O: Transactions</vt:lpstr>
      <vt:lpstr>Slide 24</vt:lpstr>
      <vt:lpstr>Existing Lock-Based Code</vt:lpstr>
      <vt:lpstr>Locks and Txes</vt:lpstr>
      <vt:lpstr>Why Not Relax, By Default?</vt:lpstr>
      <vt:lpstr>But Couldn’t TBoost.STM ...</vt:lpstr>
      <vt:lpstr>As an Author of TBoost.STM</vt:lpstr>
      <vt:lpstr>But What About Exceptions?</vt:lpstr>
      <vt:lpstr>Why Restrict Exceptions?</vt:lpstr>
      <vt:lpstr>Slide 32</vt:lpstr>
      <vt:lpstr>C++ TM Specification</vt:lpstr>
      <vt:lpstr>Achievements</vt:lpstr>
      <vt:lpstr>Open / Future Work</vt:lpstr>
      <vt:lpstr>  justin.e.gottschlich@intel.com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Justin</dc:creator>
  <cp:lastModifiedBy>Justin E. Gottschlich</cp:lastModifiedBy>
  <cp:revision>849</cp:revision>
  <dcterms:created xsi:type="dcterms:W3CDTF">2006-08-16T00:00:00Z</dcterms:created>
  <dcterms:modified xsi:type="dcterms:W3CDTF">2011-05-17T23:51:41Z</dcterms:modified>
</cp:coreProperties>
</file>

<file path=docProps/thumbnail.jpeg>
</file>